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59" r:id="rId4"/>
    <p:sldId id="277" r:id="rId5"/>
    <p:sldId id="275" r:id="rId6"/>
    <p:sldId id="265" r:id="rId7"/>
    <p:sldId id="262" r:id="rId8"/>
    <p:sldId id="268" r:id="rId9"/>
    <p:sldId id="266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28" autoAdjust="0"/>
  </p:normalViewPr>
  <p:slideViewPr>
    <p:cSldViewPr snapToGrid="0">
      <p:cViewPr varScale="1">
        <p:scale>
          <a:sx n="95" d="100"/>
          <a:sy n="95" d="100"/>
        </p:scale>
        <p:origin x="1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tiff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76E5F-9D68-4973-8A2A-59949176DA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14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20/03/2025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20/03/2025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20/03/2025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20/03/2025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20/03/2025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20/03/2025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python/environments" TargetMode="External"/><Relationship Id="rId2" Type="http://schemas.openxmlformats.org/officeDocument/2006/relationships/hyperlink" Target="https://docs.python.org/3/tutorial/venv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" TargetMode="External"/><Relationship Id="rId4" Type="http://schemas.openxmlformats.org/officeDocument/2006/relationships/hyperlink" Target="https://code.visualstudio.com/docs/datascience/jupyter-notebook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" TargetMode="External"/><Relationship Id="rId2" Type="http://schemas.openxmlformats.org/officeDocument/2006/relationships/hyperlink" Target="https://szeliski.org/Book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dlbook.github.io/udlbook/" TargetMode="External"/><Relationship Id="rId4" Type="http://schemas.openxmlformats.org/officeDocument/2006/relationships/hyperlink" Target="https://fleuret.org/public/lb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tif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E70834-2630-CF53-46B9-4A5595D2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Programming Language: Python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C0850-2155-3201-EF3C-EFB7157E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good compromise between rapid prototyping and production</a:t>
            </a:r>
          </a:p>
          <a:p>
            <a:r>
              <a:rPr lang="en-GB" dirty="0"/>
              <a:t>vast ecosystem</a:t>
            </a:r>
          </a:p>
          <a:p>
            <a:r>
              <a:rPr lang="en-GB" dirty="0"/>
              <a:t>very popular for data processing and ML: scientific Python stack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014FD3-2384-341A-0192-D9784F9F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10</a:t>
            </a:fld>
            <a:endParaRPr lang="en-GB"/>
          </a:p>
        </p:txBody>
      </p:sp>
      <p:pic>
        <p:nvPicPr>
          <p:cNvPr id="8" name="Picture 2" descr="undefined">
            <a:extLst>
              <a:ext uri="{FF2B5EF4-FFF2-40B4-BE49-F238E27FC236}">
                <a16:creationId xmlns:a16="http://schemas.microsoft.com/office/drawing/2014/main" id="{558D5A92-0B5B-7717-CB3F-2D03E1B52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9950" y="86276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undefined">
            <a:extLst>
              <a:ext uri="{FF2B5EF4-FFF2-40B4-BE49-F238E27FC236}">
                <a16:creationId xmlns:a16="http://schemas.microsoft.com/office/drawing/2014/main" id="{36547C17-E21D-FBD0-2391-DA367A29E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42507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undefined">
            <a:extLst>
              <a:ext uri="{FF2B5EF4-FFF2-40B4-BE49-F238E27FC236}">
                <a16:creationId xmlns:a16="http://schemas.microsoft.com/office/drawing/2014/main" id="{2F91ED10-6934-AB74-9C86-B13644E90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199" y="4342507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undefined">
            <a:extLst>
              <a:ext uri="{FF2B5EF4-FFF2-40B4-BE49-F238E27FC236}">
                <a16:creationId xmlns:a16="http://schemas.microsoft.com/office/drawing/2014/main" id="{2EF0CA0C-5B15-EA29-7463-7C51B00F0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975" y="434250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undefined">
            <a:extLst>
              <a:ext uri="{FF2B5EF4-FFF2-40B4-BE49-F238E27FC236}">
                <a16:creationId xmlns:a16="http://schemas.microsoft.com/office/drawing/2014/main" id="{F1B7597C-6369-5514-7976-9E48A1316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05" y="5809212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720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9571-C6ED-CFC8-29FD-1B24BD4B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Python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BB58C-563A-AD3B-2A93-23C918781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computer vision: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DF3A1-48C2-8A99-A46A-DED1F4ED5B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deep learning: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B97E4-48D3-5CA3-B6B2-3BC5DD71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FD58764D-2B67-728C-787A-C6B642EBC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647" y="2719363"/>
            <a:ext cx="3701716" cy="78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9C0D363E-EF7C-EEF1-BD05-D7980098D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194" y="4364079"/>
            <a:ext cx="3284621" cy="110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F8A9556-CB38-5619-CC52-7BD00B11B476}"/>
              </a:ext>
            </a:extLst>
          </p:cNvPr>
          <p:cNvSpPr/>
          <p:nvPr/>
        </p:nvSpPr>
        <p:spPr>
          <a:xfrm>
            <a:off x="7104647" y="2575065"/>
            <a:ext cx="3701716" cy="107827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6772F38-26BF-8A94-8631-751A406D153E}"/>
              </a:ext>
            </a:extLst>
          </p:cNvPr>
          <p:cNvSpPr/>
          <p:nvPr/>
        </p:nvSpPr>
        <p:spPr>
          <a:xfrm>
            <a:off x="2171700" y="2334886"/>
            <a:ext cx="2514600" cy="2188229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D6FB989F-F436-74B9-405A-729460910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194" y="2429686"/>
            <a:ext cx="1509612" cy="199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analysis made easy with Scikit Image! (part 1) - Nicola Romanò">
            <a:extLst>
              <a:ext uri="{FF2B5EF4-FFF2-40B4-BE49-F238E27FC236}">
                <a16:creationId xmlns:a16="http://schemas.microsoft.com/office/drawing/2014/main" id="{78D57E94-E485-4288-6FCE-568DF7CFD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915151"/>
            <a:ext cx="2514601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795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31D7-F116-6FF9-9B2A-660AE027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A4C1-FFFD-3C44-E2CA-D30093EF7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locally, best use</a:t>
            </a:r>
          </a:p>
          <a:p>
            <a:r>
              <a:rPr lang="en-GB" dirty="0"/>
              <a:t>a virtual environment to flexibly install packages (e.g., </a:t>
            </a:r>
            <a:r>
              <a:rPr lang="en-GB" dirty="0" err="1">
                <a:hlinkClick r:id="rId2"/>
              </a:rPr>
              <a:t>venv</a:t>
            </a:r>
            <a:r>
              <a:rPr lang="en-GB" dirty="0"/>
              <a:t>)</a:t>
            </a:r>
          </a:p>
          <a:p>
            <a:r>
              <a:rPr lang="en-GB" dirty="0"/>
              <a:t>an IDE of your choice (e.g., </a:t>
            </a:r>
            <a:r>
              <a:rPr lang="en-GB" dirty="0">
                <a:hlinkClick r:id="rId3"/>
              </a:rPr>
              <a:t>VS Code</a:t>
            </a:r>
            <a:r>
              <a:rPr lang="en-GB" dirty="0"/>
              <a:t>)</a:t>
            </a:r>
          </a:p>
          <a:p>
            <a:r>
              <a:rPr lang="en-GB" dirty="0"/>
              <a:t>both plain Python files or </a:t>
            </a:r>
            <a:r>
              <a:rPr lang="en-GB" dirty="0" err="1">
                <a:hlinkClick r:id="rId4"/>
              </a:rPr>
              <a:t>Jupyter</a:t>
            </a:r>
            <a:r>
              <a:rPr lang="en-GB" dirty="0">
                <a:hlinkClick r:id="rId4"/>
              </a:rPr>
              <a:t> notebooks</a:t>
            </a:r>
            <a:r>
              <a:rPr lang="en-GB" dirty="0"/>
              <a:t> are fine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cloud-based environments also fine (e.g., </a:t>
            </a:r>
            <a:r>
              <a:rPr lang="en-GB" dirty="0">
                <a:hlinkClick r:id="rId5"/>
              </a:rPr>
              <a:t>Google </a:t>
            </a:r>
            <a:r>
              <a:rPr lang="en-GB" dirty="0" err="1">
                <a:hlinkClick r:id="rId5"/>
              </a:rPr>
              <a:t>Colab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EB8C7-7F0B-BA44-36D2-4511056C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72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9DE35-6DC5-4B43-A28D-7DF616D39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AFC3B-A5E8-E02B-3B57-552EF4E5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Computer Vision: Algorithms and Applications</a:t>
            </a:r>
            <a:endParaRPr lang="en-GB" dirty="0"/>
          </a:p>
          <a:p>
            <a:r>
              <a:rPr lang="en-GB" dirty="0"/>
              <a:t>Digital Image Processing, Gonzales </a:t>
            </a:r>
            <a:r>
              <a:rPr lang="en-GB"/>
              <a:t>&amp; Woods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hlinkClick r:id="rId3"/>
              </a:rPr>
              <a:t>Deep Learning</a:t>
            </a:r>
            <a:endParaRPr lang="en-GB" dirty="0"/>
          </a:p>
          <a:p>
            <a:r>
              <a:rPr lang="en-GB" dirty="0">
                <a:hlinkClick r:id="rId4"/>
              </a:rPr>
              <a:t>The Little Book of Deep Learning</a:t>
            </a:r>
            <a:endParaRPr lang="en-GB" dirty="0"/>
          </a:p>
          <a:p>
            <a:r>
              <a:rPr lang="en-GB" dirty="0">
                <a:hlinkClick r:id="rId5"/>
              </a:rPr>
              <a:t>Understanding Deep Learning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38C66-2088-1B70-03A1-D7C86EDA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683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615242-9AE4-EA1E-7DFA-9BD7D9F6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 of Computer Vision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2D6020-0298-0BE4-47C3-5CABE1209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extract semantic information from digital image data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to be used for decision making support or automated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807719-B5C6-E0AE-4F7D-D21E5E34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8C551-A1C9-DC8A-B8E3-C77D4B79702A}"/>
              </a:ext>
            </a:extLst>
          </p:cNvPr>
          <p:cNvSpPr txBox="1"/>
          <p:nvPr/>
        </p:nvSpPr>
        <p:spPr>
          <a:xfrm>
            <a:off x="431800" y="3421100"/>
            <a:ext cx="4309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challenging problem:</a:t>
            </a:r>
          </a:p>
          <a:p>
            <a:r>
              <a:rPr lang="en-GB" sz="2400" dirty="0"/>
              <a:t>images are only 2D projections of the 3D world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5A32DF-0206-1374-CB3A-BB64F9900A36}"/>
              </a:ext>
            </a:extLst>
          </p:cNvPr>
          <p:cNvGrpSpPr/>
          <p:nvPr/>
        </p:nvGrpSpPr>
        <p:grpSpPr>
          <a:xfrm>
            <a:off x="5113864" y="3064890"/>
            <a:ext cx="6553200" cy="2621006"/>
            <a:chOff x="4597400" y="3555957"/>
            <a:chExt cx="6553200" cy="2621006"/>
          </a:xfrm>
        </p:grpSpPr>
        <p:pic>
          <p:nvPicPr>
            <p:cNvPr id="8" name="Picture 7" descr="A house with trees and a fence&#10;&#10;AI-generated content may be incorrect.">
              <a:extLst>
                <a:ext uri="{FF2B5EF4-FFF2-40B4-BE49-F238E27FC236}">
                  <a16:creationId xmlns:a16="http://schemas.microsoft.com/office/drawing/2014/main" id="{630D5ACC-07B6-E15A-2AFC-6C8D2A115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1333" y="3555957"/>
              <a:ext cx="4155253" cy="2621006"/>
            </a:xfrm>
            <a:prstGeom prst="rect">
              <a:avLst/>
            </a:prstGeom>
          </p:spPr>
        </p:pic>
        <p:pic>
          <p:nvPicPr>
            <p:cNvPr id="9" name="Picture 8" descr="A pixelated image of a house and trees&#10;&#10;AI-generated content may be incorrect.">
              <a:extLst>
                <a:ext uri="{FF2B5EF4-FFF2-40B4-BE49-F238E27FC236}">
                  <a16:creationId xmlns:a16="http://schemas.microsoft.com/office/drawing/2014/main" id="{C9D33BEF-FB7D-B9F7-A787-A93DCED7F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1057" y="3598292"/>
              <a:ext cx="2339543" cy="220237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3080B-79BB-7430-1C6A-62E550019AB1}"/>
                </a:ext>
              </a:extLst>
            </p:cNvPr>
            <p:cNvSpPr/>
            <p:nvPr/>
          </p:nvSpPr>
          <p:spPr>
            <a:xfrm>
              <a:off x="4597400" y="5596467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A3BF2A3-6601-464F-C9EE-6DF127F9F342}"/>
                </a:ext>
              </a:extLst>
            </p:cNvPr>
            <p:cNvSpPr/>
            <p:nvPr/>
          </p:nvSpPr>
          <p:spPr>
            <a:xfrm>
              <a:off x="4707465" y="4271411"/>
              <a:ext cx="406400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93DC2C-56DC-5B2E-E151-4626E379E308}"/>
                </a:ext>
              </a:extLst>
            </p:cNvPr>
            <p:cNvSpPr/>
            <p:nvPr/>
          </p:nvSpPr>
          <p:spPr>
            <a:xfrm>
              <a:off x="10489769" y="5663640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751BC5-AB20-D564-3586-5CEBF074792C}"/>
                </a:ext>
              </a:extLst>
            </p:cNvPr>
            <p:cNvSpPr/>
            <p:nvPr/>
          </p:nvSpPr>
          <p:spPr>
            <a:xfrm>
              <a:off x="10545955" y="3903929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2E64D75-8728-3AAC-AFF7-2D77C7B99350}"/>
              </a:ext>
            </a:extLst>
          </p:cNvPr>
          <p:cNvSpPr txBox="1"/>
          <p:nvPr/>
        </p:nvSpPr>
        <p:spPr>
          <a:xfrm>
            <a:off x="838200" y="6104253"/>
            <a:ext cx="102242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nowadays heavily powered by artificial intelligence (AI), especially machine learning (ML)</a:t>
            </a:r>
          </a:p>
        </p:txBody>
      </p:sp>
    </p:spTree>
    <p:extLst>
      <p:ext uri="{BB962C8B-B14F-4D97-AF65-F5344CB8AC3E}">
        <p14:creationId xmlns:p14="http://schemas.microsoft.com/office/powerpoint/2010/main" val="142145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2E5C-5FD4-F085-4DAA-7404FBAAA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Computer Vision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26E71-3908-2652-F640-7EB52307F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5" descr="A white car on the road&#10;&#10;Description automatically generated">
            <a:extLst>
              <a:ext uri="{FF2B5EF4-FFF2-40B4-BE49-F238E27FC236}">
                <a16:creationId xmlns:a16="http://schemas.microsoft.com/office/drawing/2014/main" id="{19BA1782-7EE8-F99B-2548-C0F38F389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0" y="1566333"/>
            <a:ext cx="2946400" cy="220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6AB807-6727-9B83-D4CF-E3479A494216}"/>
              </a:ext>
            </a:extLst>
          </p:cNvPr>
          <p:cNvSpPr txBox="1"/>
          <p:nvPr/>
        </p:nvSpPr>
        <p:spPr>
          <a:xfrm>
            <a:off x="8509000" y="1166223"/>
            <a:ext cx="2382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autonomous driving</a:t>
            </a:r>
          </a:p>
        </p:txBody>
      </p:sp>
      <p:pic>
        <p:nvPicPr>
          <p:cNvPr id="9" name="Picture 8" descr="A mri of a brain&#10;&#10;Description automatically generated">
            <a:extLst>
              <a:ext uri="{FF2B5EF4-FFF2-40B4-BE49-F238E27FC236}">
                <a16:creationId xmlns:a16="http://schemas.microsoft.com/office/drawing/2014/main" id="{E3357C2E-B26A-9C49-DBE1-015C1415F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68" y="4469349"/>
            <a:ext cx="2239428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E7933F-1A90-C3D6-C001-D0E231B6A969}"/>
              </a:ext>
            </a:extLst>
          </p:cNvPr>
          <p:cNvSpPr txBox="1"/>
          <p:nvPr/>
        </p:nvSpPr>
        <p:spPr>
          <a:xfrm>
            <a:off x="770468" y="4069239"/>
            <a:ext cx="1999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medical imaging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99917-C668-6B2D-EC29-F296331AB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656" y="4657352"/>
            <a:ext cx="2749701" cy="14806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FB9787-2BDA-CD0A-240F-9E4A0BAC2F5E}"/>
              </a:ext>
            </a:extLst>
          </p:cNvPr>
          <p:cNvSpPr txBox="1"/>
          <p:nvPr/>
        </p:nvSpPr>
        <p:spPr>
          <a:xfrm>
            <a:off x="6973656" y="4250959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augmented reality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6A32E-7E9F-E355-D29F-7FACE2405205}"/>
              </a:ext>
            </a:extLst>
          </p:cNvPr>
          <p:cNvSpPr txBox="1"/>
          <p:nvPr/>
        </p:nvSpPr>
        <p:spPr>
          <a:xfrm>
            <a:off x="10030831" y="5956240"/>
            <a:ext cx="2161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and many more 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BD4130-B522-DCBE-FC04-6AFC233688F1}"/>
              </a:ext>
            </a:extLst>
          </p:cNvPr>
          <p:cNvSpPr txBox="1"/>
          <p:nvPr/>
        </p:nvSpPr>
        <p:spPr>
          <a:xfrm>
            <a:off x="4466118" y="1617767"/>
            <a:ext cx="2619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automated inspection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0CE8A3-33D7-D6D6-CD3C-20504999BEE0}"/>
              </a:ext>
            </a:extLst>
          </p:cNvPr>
          <p:cNvSpPr txBox="1"/>
          <p:nvPr/>
        </p:nvSpPr>
        <p:spPr>
          <a:xfrm>
            <a:off x="431801" y="1624749"/>
            <a:ext cx="2091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facial recognition</a:t>
            </a:r>
          </a:p>
        </p:txBody>
      </p:sp>
      <p:pic>
        <p:nvPicPr>
          <p:cNvPr id="18" name="Picture 17" descr="A person and person talking to each other&#10;&#10;Description automatically generated">
            <a:extLst>
              <a:ext uri="{FF2B5EF4-FFF2-40B4-BE49-F238E27FC236}">
                <a16:creationId xmlns:a16="http://schemas.microsoft.com/office/drawing/2014/main" id="{181E8360-0E49-9110-BF51-865530C7F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1" y="2021871"/>
            <a:ext cx="2578095" cy="1718730"/>
          </a:xfrm>
          <a:prstGeom prst="rect">
            <a:avLst/>
          </a:prstGeom>
        </p:spPr>
      </p:pic>
      <p:pic>
        <p:nvPicPr>
          <p:cNvPr id="20" name="Picture 19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7A5F502A-31FA-3F40-325E-1ED06D842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239" y="2021018"/>
            <a:ext cx="2661523" cy="13255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8CD3E3-6DD5-AF6E-86E2-9896204D9915}"/>
              </a:ext>
            </a:extLst>
          </p:cNvPr>
          <p:cNvSpPr txBox="1"/>
          <p:nvPr/>
        </p:nvSpPr>
        <p:spPr>
          <a:xfrm>
            <a:off x="3328710" y="3950704"/>
            <a:ext cx="3368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optical character recognition</a:t>
            </a:r>
          </a:p>
        </p:txBody>
      </p:sp>
      <p:pic>
        <p:nvPicPr>
          <p:cNvPr id="23" name="Picture 22" descr="A red car on a yellow platform&#10;&#10;Description automatically generated">
            <a:extLst>
              <a:ext uri="{FF2B5EF4-FFF2-40B4-BE49-F238E27FC236}">
                <a16:creationId xmlns:a16="http://schemas.microsoft.com/office/drawing/2014/main" id="{C4E8421F-F339-918D-7023-D3389646B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10" y="4274338"/>
            <a:ext cx="3255433" cy="162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1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501F-E730-1538-3B8A-CF9308EF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3AE0-DE24-6AAC-A09B-2FA857640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transformations from image to image</a:t>
            </a:r>
          </a:p>
          <a:p>
            <a:pPr marL="0" indent="0">
              <a:buNone/>
            </a:pPr>
            <a:r>
              <a:rPr lang="de-DE" dirty="0"/>
              <a:t>(such as scaling, smoothing, sharpening, or contrast stretching)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facilitate either machine perception or just human interpretation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B3CCE-156D-72BD-3B48-ECC0352A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 descr="A collage of a person with his tongue out&#10;&#10;Description automatically generated">
            <a:extLst>
              <a:ext uri="{FF2B5EF4-FFF2-40B4-BE49-F238E27FC236}">
                <a16:creationId xmlns:a16="http://schemas.microsoft.com/office/drawing/2014/main" id="{E3FDD497-3524-63D6-A651-21085D776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11" y="2882287"/>
            <a:ext cx="3509590" cy="1950889"/>
          </a:xfrm>
          <a:prstGeom prst="rect">
            <a:avLst/>
          </a:prstGeom>
        </p:spPr>
      </p:pic>
      <p:pic>
        <p:nvPicPr>
          <p:cNvPr id="7" name="Picture 6" descr="A close-up of a pile of coffee beans&#10;&#10;AI-generated content may be incorrect.">
            <a:extLst>
              <a:ext uri="{FF2B5EF4-FFF2-40B4-BE49-F238E27FC236}">
                <a16:creationId xmlns:a16="http://schemas.microsoft.com/office/drawing/2014/main" id="{2E515060-A076-DAAC-B199-1ABC42856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484" y="2882287"/>
            <a:ext cx="1973751" cy="1950889"/>
          </a:xfrm>
          <a:prstGeom prst="rect">
            <a:avLst/>
          </a:prstGeom>
        </p:spPr>
      </p:pic>
      <p:pic>
        <p:nvPicPr>
          <p:cNvPr id="9" name="Picture 8" descr="Close-up of coffee beans&#10;&#10;AI-generated content may be incorrect.">
            <a:extLst>
              <a:ext uri="{FF2B5EF4-FFF2-40B4-BE49-F238E27FC236}">
                <a16:creationId xmlns:a16="http://schemas.microsoft.com/office/drawing/2014/main" id="{6B7DEBF3-AD3A-DDBA-B85B-C21443BFD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663" y="2882287"/>
            <a:ext cx="1958141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43" y="1476531"/>
            <a:ext cx="9290114" cy="538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6F3DDA-AA1C-74F2-B6BC-5D82FAA8EC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5181600" cy="4665662"/>
          </a:xfrm>
          <a:ln>
            <a:solidFill>
              <a:schemeClr val="bg2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b="1" dirty="0"/>
              <a:t>Part 1: Old-School Computer Vision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Digital Image Processing</a:t>
            </a:r>
            <a:r>
              <a:rPr lang="en-GB" sz="1200" dirty="0"/>
              <a:t> 		 image formation, intensity transformations, compression, spatial filtering, Fourier transform, aliasing, image pyramids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Edges and Features</a:t>
            </a:r>
            <a:r>
              <a:rPr lang="en-GB" sz="1200" dirty="0"/>
              <a:t> 		 Canny &amp; Marr-Hildreth edge detectors, Hough transform, feature detection (Harris corner detector) and description (SIFT), feature matching, eigenfaces</a:t>
            </a: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Projective Geometry</a:t>
            </a:r>
            <a:r>
              <a:rPr lang="en-GB" sz="1200" dirty="0"/>
              <a:t> 		 geometric transformations, image alignment, stereo vision, camera calibration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CB8FEE-6184-4A56-893A-894FD7378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0688"/>
            <a:ext cx="5181600" cy="4665662"/>
          </a:xfrm>
          <a:ln>
            <a:solidFill>
              <a:schemeClr val="bg2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b="1" dirty="0"/>
              <a:t>Part 2: Machine Learning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Image Classification: From Classic ML to Deep Learning</a:t>
            </a:r>
            <a:r>
              <a:rPr lang="en-GB" sz="1200" dirty="0"/>
              <a:t> 	                    supervised learning, linear regression, bias-variance </a:t>
            </a:r>
            <a:r>
              <a:rPr lang="en-GB" sz="1200" dirty="0" err="1"/>
              <a:t>tradeoff</a:t>
            </a:r>
            <a:r>
              <a:rPr lang="en-GB" sz="1200" dirty="0"/>
              <a:t>, neural networks, convolutional neural networks, transfer learning, transformers (language models, </a:t>
            </a:r>
            <a:r>
              <a:rPr lang="en-GB" sz="1200" dirty="0" err="1"/>
              <a:t>ViT</a:t>
            </a:r>
            <a:r>
              <a:rPr lang="en-GB" sz="1200" dirty="0"/>
              <a:t>, DINO, CLIP)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Segmentation and Detection</a:t>
            </a:r>
            <a:r>
              <a:rPr lang="en-GB" sz="1200" dirty="0"/>
              <a:t>              semantic segmentation, object detection (R-CNN, YOLO), object tracking, instance segmentation, </a:t>
            </a:r>
            <a:r>
              <a:rPr lang="en-GB" sz="1200" dirty="0" err="1"/>
              <a:t>promptable</a:t>
            </a:r>
            <a:r>
              <a:rPr lang="en-GB" sz="1200" dirty="0"/>
              <a:t> segmentation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Image Synthesis</a:t>
            </a:r>
            <a:r>
              <a:rPr lang="en-GB" sz="1200" dirty="0"/>
              <a:t> 		                     generative models, GAN, VAE, diffusion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B44F7-861D-5F7F-A3C4-DC438249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Main Areas of AI/ML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C8EC6-3F79-485E-71D3-142E1593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461BE-CBBC-633F-BF4F-AD6554B61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11" y="2282706"/>
            <a:ext cx="5603963" cy="921243"/>
          </a:xfrm>
          <a:prstGeom prst="rect">
            <a:avLst/>
          </a:prstGeom>
        </p:spPr>
      </p:pic>
      <p:pic>
        <p:nvPicPr>
          <p:cNvPr id="6" name="Picture 5" descr="A collage of many images&#10;&#10;Description automatically generated">
            <a:extLst>
              <a:ext uri="{FF2B5EF4-FFF2-40B4-BE49-F238E27FC236}">
                <a16:creationId xmlns:a16="http://schemas.microsoft.com/office/drawing/2014/main" id="{029F3378-177B-1DEF-9328-6E0FCD05D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38" y="4525129"/>
            <a:ext cx="2078016" cy="2078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5A4FFF-1D36-AC9C-C62A-4BAEB008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1" y="2857002"/>
            <a:ext cx="1841655" cy="19987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AD89D0-9E61-6800-832F-2640E2937535}"/>
              </a:ext>
            </a:extLst>
          </p:cNvPr>
          <p:cNvSpPr txBox="1"/>
          <p:nvPr/>
        </p:nvSpPr>
        <p:spPr>
          <a:xfrm>
            <a:off x="439111" y="1759486"/>
            <a:ext cx="2063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tabular data</a:t>
            </a:r>
            <a:endParaRPr lang="en-GB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7F4D34-236A-5C86-228F-99672208DBD8}"/>
              </a:ext>
            </a:extLst>
          </p:cNvPr>
          <p:cNvSpPr txBox="1"/>
          <p:nvPr/>
        </p:nvSpPr>
        <p:spPr>
          <a:xfrm>
            <a:off x="348339" y="4001909"/>
            <a:ext cx="2680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computer vision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19B08-DDB6-BE91-ADEA-700B82E1A498}"/>
              </a:ext>
            </a:extLst>
          </p:cNvPr>
          <p:cNvSpPr txBox="1"/>
          <p:nvPr/>
        </p:nvSpPr>
        <p:spPr>
          <a:xfrm>
            <a:off x="8116329" y="2333782"/>
            <a:ext cx="2830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language models</a:t>
            </a:r>
            <a:endParaRPr lang="en-GB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B25F8-AE37-1ACB-BA8E-33CFFD038092}"/>
              </a:ext>
            </a:extLst>
          </p:cNvPr>
          <p:cNvSpPr txBox="1"/>
          <p:nvPr/>
        </p:nvSpPr>
        <p:spPr>
          <a:xfrm>
            <a:off x="4377267" y="4222251"/>
            <a:ext cx="1292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control</a:t>
            </a:r>
            <a:endParaRPr lang="en-GB"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8E3C93-9BB5-54EC-0C68-41D872F0A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7267" y="4745471"/>
            <a:ext cx="2750387" cy="1343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545444-0F88-D652-43F5-7AB41F39A7A8}"/>
              </a:ext>
            </a:extLst>
          </p:cNvPr>
          <p:cNvSpPr txBox="1"/>
          <p:nvPr/>
        </p:nvSpPr>
        <p:spPr>
          <a:xfrm>
            <a:off x="6831633" y="643185"/>
            <a:ext cx="452216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200" dirty="0"/>
              <a:t>empowered by one key component: learning from data (ML)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2048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A917D1-CFE8-CFA0-EC29-D31E03982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When to Use ML (Learning from Data)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A10007-F622-5B4B-B5A0-241B785D7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151AC-16C9-C1FF-7D4B-9897133BE633}"/>
              </a:ext>
            </a:extLst>
          </p:cNvPr>
          <p:cNvSpPr txBox="1"/>
          <p:nvPr/>
        </p:nvSpPr>
        <p:spPr>
          <a:xfrm>
            <a:off x="838200" y="2016445"/>
            <a:ext cx="37673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C67E1-0656-937B-6797-538377633F26}"/>
              </a:ext>
            </a:extLst>
          </p:cNvPr>
          <p:cNvSpPr txBox="1"/>
          <p:nvPr/>
        </p:nvSpPr>
        <p:spPr>
          <a:xfrm>
            <a:off x="6214111" y="2016445"/>
            <a:ext cx="430783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8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A734C35A-F9EC-16AF-C578-6C4A860B7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111" y="3192255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CD0BC8-8653-739C-7ACE-3DB4279978A0}"/>
              </a:ext>
            </a:extLst>
          </p:cNvPr>
          <p:cNvSpPr txBox="1"/>
          <p:nvPr/>
        </p:nvSpPr>
        <p:spPr>
          <a:xfrm>
            <a:off x="6096001" y="5700575"/>
            <a:ext cx="60054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protein structure predictions, demand forecasting, …</a:t>
            </a:r>
          </a:p>
        </p:txBody>
      </p:sp>
      <p:pic>
        <p:nvPicPr>
          <p:cNvPr id="10" name="Picture 9" descr="A computer on a table&#10;&#10;Description automatically generated">
            <a:extLst>
              <a:ext uri="{FF2B5EF4-FFF2-40B4-BE49-F238E27FC236}">
                <a16:creationId xmlns:a16="http://schemas.microsoft.com/office/drawing/2014/main" id="{236AF176-CF90-9AEF-5F5A-62931A1F15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92255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A78324-008A-CDED-13FB-DBF4795BDAC2}"/>
              </a:ext>
            </a:extLst>
          </p:cNvPr>
          <p:cNvSpPr txBox="1"/>
          <p:nvPr/>
        </p:nvSpPr>
        <p:spPr>
          <a:xfrm>
            <a:off x="838200" y="5692867"/>
            <a:ext cx="3767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object recognition, chat bot, 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2CA6B1-3E7B-83D8-2B03-2A610283AD83}"/>
              </a:ext>
            </a:extLst>
          </p:cNvPr>
          <p:cNvSpPr txBox="1"/>
          <p:nvPr/>
        </p:nvSpPr>
        <p:spPr>
          <a:xfrm>
            <a:off x="10521950" y="4694111"/>
            <a:ext cx="12274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AlphaFold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442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35F983-758A-EB88-9012-92F52DEF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9</a:t>
            </a:fld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3A792F-00C8-7D7F-6BEC-906378FBE986}"/>
              </a:ext>
            </a:extLst>
          </p:cNvPr>
          <p:cNvGrpSpPr/>
          <p:nvPr/>
        </p:nvGrpSpPr>
        <p:grpSpPr>
          <a:xfrm>
            <a:off x="628650" y="742950"/>
            <a:ext cx="5467350" cy="5372100"/>
            <a:chOff x="218096" y="1278538"/>
            <a:chExt cx="5467350" cy="53721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034507-EBF5-C8B0-E02C-648EBA958CA2}"/>
                </a:ext>
              </a:extLst>
            </p:cNvPr>
            <p:cNvSpPr/>
            <p:nvPr/>
          </p:nvSpPr>
          <p:spPr>
            <a:xfrm>
              <a:off x="218096" y="1278538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D9A571-5F1B-A287-1366-448584434981}"/>
                </a:ext>
              </a:extLst>
            </p:cNvPr>
            <p:cNvSpPr/>
            <p:nvPr/>
          </p:nvSpPr>
          <p:spPr>
            <a:xfrm>
              <a:off x="1008671" y="2716812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F898E0-A5FF-7737-66AF-823C4CB0027D}"/>
                </a:ext>
              </a:extLst>
            </p:cNvPr>
            <p:cNvSpPr/>
            <p:nvPr/>
          </p:nvSpPr>
          <p:spPr>
            <a:xfrm>
              <a:off x="1675421" y="4097938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0D5185-9D95-297D-29A1-2586D8B69CF6}"/>
                </a:ext>
              </a:extLst>
            </p:cNvPr>
            <p:cNvSpPr txBox="1"/>
            <p:nvPr/>
          </p:nvSpPr>
          <p:spPr>
            <a:xfrm>
              <a:off x="2151671" y="3097812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AAA9D3-BD6B-71DE-CA94-73864BEDEEFC}"/>
                </a:ext>
              </a:extLst>
            </p:cNvPr>
            <p:cNvSpPr txBox="1"/>
            <p:nvPr/>
          </p:nvSpPr>
          <p:spPr>
            <a:xfrm>
              <a:off x="1999271" y="1627787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52B53FA-A449-0AAB-DB4F-BAE16BB65419}"/>
              </a:ext>
            </a:extLst>
          </p:cNvPr>
          <p:cNvSpPr txBox="1"/>
          <p:nvPr/>
        </p:nvSpPr>
        <p:spPr>
          <a:xfrm>
            <a:off x="6634570" y="953699"/>
            <a:ext cx="44906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B3D8FE-44A8-3988-9D54-5D7977569E3A}"/>
              </a:ext>
            </a:extLst>
          </p:cNvPr>
          <p:cNvSpPr txBox="1"/>
          <p:nvPr/>
        </p:nvSpPr>
        <p:spPr>
          <a:xfrm>
            <a:off x="6634570" y="4148137"/>
            <a:ext cx="4719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200" b="1" dirty="0"/>
              <a:t>Deep Learning</a:t>
            </a:r>
            <a:r>
              <a:rPr lang="en-DE" sz="2200" dirty="0"/>
              <a:t>:</a:t>
            </a:r>
            <a:r>
              <a:rPr lang="de-DE" sz="2200" dirty="0"/>
              <a:t> </a:t>
            </a:r>
            <a:r>
              <a:rPr lang="en-DE" sz="2200" dirty="0"/>
              <a:t>special kind of ML </a:t>
            </a:r>
            <a:r>
              <a:rPr lang="de-DE" sz="2200" dirty="0"/>
              <a:t>method</a:t>
            </a:r>
            <a:r>
              <a:rPr lang="en-DE" sz="2200" dirty="0"/>
              <a:t>s using </a:t>
            </a:r>
            <a:r>
              <a:rPr lang="en-DE" sz="2200" i="1" dirty="0"/>
              <a:t>deep</a:t>
            </a:r>
            <a:r>
              <a:rPr lang="en-DE" sz="2200" dirty="0"/>
              <a:t> neural networks</a:t>
            </a:r>
            <a:r>
              <a:rPr lang="en-GB" sz="2200" dirty="0"/>
              <a:t> (e.g., CNNs, transformers)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6599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496</Words>
  <Application>Microsoft Office PowerPoint</Application>
  <PresentationFormat>Widescreen</PresentationFormat>
  <Paragraphs>96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Introduction</vt:lpstr>
      <vt:lpstr>Goal of Computer Vision</vt:lpstr>
      <vt:lpstr>Applications of Computer Vision</vt:lpstr>
      <vt:lpstr>Image Processing</vt:lpstr>
      <vt:lpstr>Image Understanding (Recognition)</vt:lpstr>
      <vt:lpstr>Course Schedule</vt:lpstr>
      <vt:lpstr>Main Areas of AI/ML</vt:lpstr>
      <vt:lpstr>When to Use ML (Learning from Data)</vt:lpstr>
      <vt:lpstr>PowerPoint Presentation</vt:lpstr>
      <vt:lpstr>Used Programming Language: Python</vt:lpstr>
      <vt:lpstr>Used Python Libraries</vt:lpstr>
      <vt:lpstr>Programming Environments</vt:lpstr>
      <vt:lpstr>Literature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31</cp:revision>
  <dcterms:created xsi:type="dcterms:W3CDTF">2025-01-08T09:27:30Z</dcterms:created>
  <dcterms:modified xsi:type="dcterms:W3CDTF">2025-03-20T15:01:39Z</dcterms:modified>
</cp:coreProperties>
</file>

<file path=docProps/thumbnail.jpeg>
</file>